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5" r:id="rId4"/>
    <p:sldMasterId id="214748367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f2536232aa_2_5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f2536232aa_2_5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f2536232aa_2_101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3f2536232aa_2_101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f2536232aa_2_10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5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g3f2536232aa_2_10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150" lIns="90325" spcFirstLastPara="1" rIns="90325" wrap="square" tIns="45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3f2536232aa_2_106:notes"/>
          <p:cNvSpPr txBox="1"/>
          <p:nvPr>
            <p:ph idx="12" type="sldNum"/>
          </p:nvPr>
        </p:nvSpPr>
        <p:spPr>
          <a:xfrm>
            <a:off x="3884842" y="8685071"/>
            <a:ext cx="29715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150" lIns="90325" spcFirstLastPara="1" rIns="90325" wrap="square" tIns="45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f2536232aa_2_112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5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g3f2536232aa_2_112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150" lIns="90325" spcFirstLastPara="1" rIns="90325" wrap="square" tIns="45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g3f2536232aa_2_112:notes"/>
          <p:cNvSpPr txBox="1"/>
          <p:nvPr>
            <p:ph idx="12" type="sldNum"/>
          </p:nvPr>
        </p:nvSpPr>
        <p:spPr>
          <a:xfrm>
            <a:off x="3884842" y="8685071"/>
            <a:ext cx="29715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150" lIns="90325" spcFirstLastPara="1" rIns="90325" wrap="square" tIns="45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f2536232aa_2_61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f2536232aa_2_61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2536232aa_2_6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f2536232aa_2_6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f2536232aa_2_71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g3f2536232aa_2_71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f2536232aa_2_7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3f2536232aa_2_7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f2536232aa_2_81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3f2536232aa_2_81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f2536232aa_2_8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f2536232aa_2_8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f2536232aa_2_91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f2536232aa_2_91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f2536232aa_2_96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3f2536232aa_2_96:notes"/>
          <p:cNvSpPr/>
          <p:nvPr>
            <p:ph idx="2" type="sldImg"/>
          </p:nvPr>
        </p:nvSpPr>
        <p:spPr>
          <a:xfrm>
            <a:off x="693946" y="1142608"/>
            <a:ext cx="54702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9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9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921672" y="1187684"/>
            <a:ext cx="3419924" cy="1311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1177" y="3330838"/>
            <a:ext cx="3502824" cy="1834318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 txBox="1"/>
          <p:nvPr>
            <p:ph idx="1" type="subTitle"/>
          </p:nvPr>
        </p:nvSpPr>
        <p:spPr>
          <a:xfrm>
            <a:off x="0" y="2701529"/>
            <a:ext cx="9144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  <a:defRPr b="1" sz="2700"/>
            </a:lvl1pPr>
            <a:lvl2pPr lvl="1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4" name="Google Shape;54;p13"/>
          <p:cNvSpPr/>
          <p:nvPr/>
        </p:nvSpPr>
        <p:spPr>
          <a:xfrm>
            <a:off x="74543" y="4711148"/>
            <a:ext cx="819900" cy="357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815" y="413745"/>
            <a:ext cx="78864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1" i="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815" y="1743075"/>
            <a:ext cx="7886400" cy="25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Char char="●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Char char="■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921672" y="1187684"/>
            <a:ext cx="3419924" cy="13115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1177" y="3330838"/>
            <a:ext cx="3502824" cy="183431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6"/>
          <p:cNvSpPr txBox="1"/>
          <p:nvPr>
            <p:ph idx="1" type="subTitle"/>
          </p:nvPr>
        </p:nvSpPr>
        <p:spPr>
          <a:xfrm>
            <a:off x="0" y="2701529"/>
            <a:ext cx="9144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  <a:defRPr b="1" sz="27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7" name="Google Shape;67;p16"/>
          <p:cNvSpPr/>
          <p:nvPr/>
        </p:nvSpPr>
        <p:spPr>
          <a:xfrm>
            <a:off x="74543" y="4711148"/>
            <a:ext cx="819900" cy="357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628815" y="413745"/>
            <a:ext cx="78864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1" i="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628815" y="1743075"/>
            <a:ext cx="7886400" cy="25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 b="0" i="0"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24063" y="4837"/>
            <a:ext cx="83769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423696" y="796969"/>
            <a:ext cx="8377200" cy="33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idx="1" type="body"/>
          </p:nvPr>
        </p:nvSpPr>
        <p:spPr>
          <a:xfrm>
            <a:off x="488210" y="1421149"/>
            <a:ext cx="3474900" cy="30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77" name="Google Shape;77;p20"/>
          <p:cNvSpPr txBox="1"/>
          <p:nvPr>
            <p:ph idx="2" type="body"/>
          </p:nvPr>
        </p:nvSpPr>
        <p:spPr>
          <a:xfrm>
            <a:off x="475387" y="402535"/>
            <a:ext cx="3487800" cy="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8" name="Google Shape;78;p20"/>
          <p:cNvSpPr/>
          <p:nvPr/>
        </p:nvSpPr>
        <p:spPr>
          <a:xfrm rot="5400000">
            <a:off x="4416674" y="492746"/>
            <a:ext cx="1593600" cy="1593600"/>
          </a:xfrm>
          <a:prstGeom prst="rtTriangle">
            <a:avLst/>
          </a:prstGeom>
          <a:solidFill>
            <a:srgbClr val="CF2030"/>
          </a:solidFill>
          <a:ln cap="flat" cmpd="sng" w="7150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0"/>
          <p:cNvSpPr/>
          <p:nvPr>
            <p:ph idx="3" type="pic"/>
          </p:nvPr>
        </p:nvSpPr>
        <p:spPr>
          <a:xfrm>
            <a:off x="4751933" y="777046"/>
            <a:ext cx="3775200" cy="35349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58387" y="1559378"/>
            <a:ext cx="6885612" cy="360577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2"/>
          <p:cNvSpPr txBox="1"/>
          <p:nvPr>
            <p:ph type="ctrTitle"/>
          </p:nvPr>
        </p:nvSpPr>
        <p:spPr>
          <a:xfrm>
            <a:off x="1143000" y="101322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3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4"/>
          <p:cNvSpPr txBox="1"/>
          <p:nvPr>
            <p:ph idx="1" type="body"/>
          </p:nvPr>
        </p:nvSpPr>
        <p:spPr>
          <a:xfrm>
            <a:off x="440714" y="793934"/>
            <a:ext cx="4118100" cy="324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1" name="Google Shape;91;p24"/>
          <p:cNvSpPr txBox="1"/>
          <p:nvPr>
            <p:ph idx="2" type="body"/>
          </p:nvPr>
        </p:nvSpPr>
        <p:spPr>
          <a:xfrm>
            <a:off x="4673112" y="793934"/>
            <a:ext cx="41445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type="title"/>
          </p:nvPr>
        </p:nvSpPr>
        <p:spPr>
          <a:xfrm>
            <a:off x="440714" y="1802"/>
            <a:ext cx="83769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5"/>
          <p:cNvSpPr txBox="1"/>
          <p:nvPr>
            <p:ph idx="1" type="body"/>
          </p:nvPr>
        </p:nvSpPr>
        <p:spPr>
          <a:xfrm>
            <a:off x="398249" y="806785"/>
            <a:ext cx="41016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5"/>
          <p:cNvSpPr txBox="1"/>
          <p:nvPr>
            <p:ph idx="2" type="body"/>
          </p:nvPr>
        </p:nvSpPr>
        <p:spPr>
          <a:xfrm>
            <a:off x="396753" y="1441607"/>
            <a:ext cx="41016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5"/>
          <p:cNvSpPr txBox="1"/>
          <p:nvPr>
            <p:ph idx="3" type="body"/>
          </p:nvPr>
        </p:nvSpPr>
        <p:spPr>
          <a:xfrm>
            <a:off x="4629150" y="823673"/>
            <a:ext cx="4144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7" name="Google Shape;97;p25"/>
          <p:cNvSpPr txBox="1"/>
          <p:nvPr>
            <p:ph idx="4" type="body"/>
          </p:nvPr>
        </p:nvSpPr>
        <p:spPr>
          <a:xfrm>
            <a:off x="4629150" y="1441607"/>
            <a:ext cx="41445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type="title"/>
          </p:nvPr>
        </p:nvSpPr>
        <p:spPr>
          <a:xfrm>
            <a:off x="396753" y="0"/>
            <a:ext cx="83769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/>
          <p:nvPr>
            <p:ph type="title"/>
          </p:nvPr>
        </p:nvSpPr>
        <p:spPr>
          <a:xfrm>
            <a:off x="383564" y="0"/>
            <a:ext cx="83769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7"/>
          <p:cNvSpPr txBox="1"/>
          <p:nvPr>
            <p:ph type="title"/>
          </p:nvPr>
        </p:nvSpPr>
        <p:spPr>
          <a:xfrm>
            <a:off x="398952" y="342900"/>
            <a:ext cx="3180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7"/>
          <p:cNvSpPr txBox="1"/>
          <p:nvPr>
            <p:ph idx="1" type="body"/>
          </p:nvPr>
        </p:nvSpPr>
        <p:spPr>
          <a:xfrm>
            <a:off x="3887391" y="342901"/>
            <a:ext cx="4857600" cy="40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4" name="Google Shape;104;p27"/>
          <p:cNvSpPr txBox="1"/>
          <p:nvPr>
            <p:ph idx="2" type="body"/>
          </p:nvPr>
        </p:nvSpPr>
        <p:spPr>
          <a:xfrm>
            <a:off x="398952" y="1543050"/>
            <a:ext cx="3180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8"/>
          <p:cNvSpPr txBox="1"/>
          <p:nvPr>
            <p:ph type="title"/>
          </p:nvPr>
        </p:nvSpPr>
        <p:spPr>
          <a:xfrm>
            <a:off x="425328" y="342900"/>
            <a:ext cx="31536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7" name="Google Shape;107;p28"/>
          <p:cNvSpPr/>
          <p:nvPr>
            <p:ph idx="2" type="pic"/>
          </p:nvPr>
        </p:nvSpPr>
        <p:spPr>
          <a:xfrm>
            <a:off x="3887390" y="342901"/>
            <a:ext cx="4869600" cy="40530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8"/>
          <p:cNvSpPr txBox="1"/>
          <p:nvPr>
            <p:ph idx="1" type="body"/>
          </p:nvPr>
        </p:nvSpPr>
        <p:spPr>
          <a:xfrm>
            <a:off x="425328" y="1543050"/>
            <a:ext cx="31536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9767" y="135221"/>
            <a:ext cx="6030166" cy="4424194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9"/>
          <p:cNvSpPr txBox="1"/>
          <p:nvPr/>
        </p:nvSpPr>
        <p:spPr>
          <a:xfrm>
            <a:off x="7206317" y="1001511"/>
            <a:ext cx="811800" cy="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sz="1100"/>
          </a:p>
        </p:txBody>
      </p:sp>
      <p:pic>
        <p:nvPicPr>
          <p:cNvPr id="112" name="Google Shape;11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8882" y="1634503"/>
            <a:ext cx="766632" cy="2803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9"/>
          <p:cNvPicPr preferRelativeResize="0"/>
          <p:nvPr/>
        </p:nvPicPr>
        <p:blipFill rotWithShape="1">
          <a:blip r:embed="rId4">
            <a:alphaModFix/>
          </a:blip>
          <a:srcRect b="37975" l="34828" r="34946" t="35299"/>
          <a:stretch/>
        </p:blipFill>
        <p:spPr>
          <a:xfrm>
            <a:off x="6982288" y="2090631"/>
            <a:ext cx="1259819" cy="20513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20722" y="4763327"/>
            <a:ext cx="732373" cy="280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26073" y="4360010"/>
            <a:ext cx="1525105" cy="7986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5"/>
          <p:cNvSpPr txBox="1"/>
          <p:nvPr>
            <p:ph type="title"/>
          </p:nvPr>
        </p:nvSpPr>
        <p:spPr>
          <a:xfrm>
            <a:off x="448339" y="0"/>
            <a:ext cx="83769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1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2" name="Google Shape;62;p15"/>
          <p:cNvSpPr txBox="1"/>
          <p:nvPr>
            <p:ph idx="1" type="body"/>
          </p:nvPr>
        </p:nvSpPr>
        <p:spPr>
          <a:xfrm>
            <a:off x="424063" y="797092"/>
            <a:ext cx="8376900" cy="33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0"/>
          <p:cNvSpPr/>
          <p:nvPr/>
        </p:nvSpPr>
        <p:spPr>
          <a:xfrm>
            <a:off x="0" y="2571750"/>
            <a:ext cx="91440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rgbClr val="1A1918"/>
                </a:solidFill>
                <a:latin typeface="Arial"/>
                <a:ea typeface="Arial"/>
                <a:cs typeface="Arial"/>
                <a:sym typeface="Arial"/>
              </a:rPr>
              <a:t>The Gift of a Visitor</a:t>
            </a:r>
            <a:endParaRPr sz="1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9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Accountability</a:t>
            </a:r>
            <a:endParaRPr sz="1100"/>
          </a:p>
        </p:txBody>
      </p:sp>
      <p:sp>
        <p:nvSpPr>
          <p:cNvPr id="172" name="Google Shape;172;p39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many visitors have YOU brought in the last 3 months?</a:t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sz="23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3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3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>
                <a:solidFill>
                  <a:schemeClr val="dk1"/>
                </a:solidFill>
              </a:rPr>
              <a:t>    </a:t>
            </a: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 +</a:t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0"/>
          <p:cNvSpPr txBox="1"/>
          <p:nvPr/>
        </p:nvSpPr>
        <p:spPr>
          <a:xfrm>
            <a:off x="416041" y="749990"/>
            <a:ext cx="8334600" cy="47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9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Recommended Trainings on BNI Academy:</a:t>
            </a:r>
            <a:endParaRPr b="1"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 Success Program – Cultivating Visitors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Team Training – Identifying Industry Leaders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the following Podcasts are useful </a:t>
            </a:r>
            <a:endParaRPr sz="1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486: Inviting Visitors to your Featured Presentation 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574: Knock the socks off your Audience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541: Inviting Visitors (Classic Podcast)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350: Invite a Visitor (Get Connected–Stay Connected 7)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411: Using Power Teams to Attract Visitors</a:t>
            </a:r>
            <a:endParaRPr sz="9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Episode 458: Inviting People – Good, Better, Best.</a:t>
            </a:r>
            <a:endParaRPr sz="900"/>
          </a:p>
          <a:p>
            <a:pPr indent="0" lvl="0" marL="0" marR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342900" marR="0" rtl="0" algn="l"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0" i="0" sz="2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" lvl="0" marL="215900" marR="0" rtl="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40"/>
          <p:cNvSpPr/>
          <p:nvPr/>
        </p:nvSpPr>
        <p:spPr>
          <a:xfrm>
            <a:off x="393243" y="203836"/>
            <a:ext cx="8334600" cy="6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Tools and Training Resources</a:t>
            </a:r>
            <a:endParaRPr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1"/>
          <p:cNvSpPr/>
          <p:nvPr/>
        </p:nvSpPr>
        <p:spPr>
          <a:xfrm>
            <a:off x="0" y="2571750"/>
            <a:ext cx="91440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700">
                <a:solidFill>
                  <a:srgbClr val="1A1918"/>
                </a:solidFill>
                <a:latin typeface="Arial"/>
                <a:ea typeface="Arial"/>
                <a:cs typeface="Arial"/>
                <a:sym typeface="Arial"/>
              </a:rPr>
              <a:t>Thank You!</a:t>
            </a:r>
            <a:endParaRPr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1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Visitors Matter</a:t>
            </a:r>
            <a:endParaRPr sz="1100"/>
          </a:p>
        </p:txBody>
      </p:sp>
      <p:sp>
        <p:nvSpPr>
          <p:cNvPr id="124" name="Google Shape;124;p31"/>
          <p:cNvSpPr/>
          <p:nvPr/>
        </p:nvSpPr>
        <p:spPr>
          <a:xfrm>
            <a:off x="1109063" y="1243547"/>
            <a:ext cx="6926100" cy="314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Energy 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Opportunity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Growth 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visitor can change a chapter.</a:t>
            </a:r>
            <a:endParaRPr b="0" i="1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2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Bringing Visitors Says About You</a:t>
            </a:r>
            <a:endParaRPr sz="1100"/>
          </a:p>
        </p:txBody>
      </p:sp>
      <p:sp>
        <p:nvSpPr>
          <p:cNvPr id="130" name="Google Shape;130;p32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believe in this chapter</a:t>
            </a:r>
            <a:endParaRPr sz="23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believe in these members </a:t>
            </a:r>
            <a:endParaRPr sz="23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live Givers’ Gain</a:t>
            </a:r>
            <a:endParaRPr b="0" i="1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3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Visitors Come</a:t>
            </a:r>
            <a:endParaRPr sz="1100"/>
          </a:p>
        </p:txBody>
      </p:sp>
      <p:sp>
        <p:nvSpPr>
          <p:cNvPr id="136" name="Google Shape;136;p33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Grow their business</a:t>
            </a:r>
            <a:endParaRPr sz="3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support YOU</a:t>
            </a:r>
            <a:endParaRPr b="0" i="0" sz="3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4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Supplier Stack Day</a:t>
            </a:r>
            <a:endParaRPr sz="1100"/>
          </a:p>
        </p:txBody>
      </p:sp>
      <p:sp>
        <p:nvSpPr>
          <p:cNvPr id="142" name="Google Shape;142;p34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do you already trust? </a:t>
            </a:r>
            <a:endParaRPr sz="2300"/>
          </a:p>
          <a:p>
            <a:pPr indent="-412750" lvl="0" marL="1892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Accountant</a:t>
            </a:r>
            <a:endParaRPr sz="2300"/>
          </a:p>
          <a:p>
            <a:pPr indent="-412750" lvl="0" marL="1892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Service Provider</a:t>
            </a:r>
            <a:endParaRPr sz="2300"/>
          </a:p>
          <a:p>
            <a:pPr indent="-412750" lvl="0" marL="1892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Insurance Broker</a:t>
            </a:r>
            <a:endParaRPr sz="2300"/>
          </a:p>
          <a:p>
            <a:pPr indent="-412750" lvl="0" marL="1892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Tradesperson</a:t>
            </a:r>
            <a:endParaRPr sz="2300"/>
          </a:p>
          <a:p>
            <a:pPr indent="-412750" lvl="0" marL="1892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b="0" i="0" lang="en-GB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Printer</a:t>
            </a:r>
            <a:endParaRPr b="0" i="0" sz="2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5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Your Feature Presentation</a:t>
            </a:r>
            <a:endParaRPr sz="1100"/>
          </a:p>
        </p:txBody>
      </p:sp>
      <p:sp>
        <p:nvSpPr>
          <p:cNvPr id="148" name="Google Shape;148;p35"/>
          <p:cNvSpPr/>
          <p:nvPr/>
        </p:nvSpPr>
        <p:spPr>
          <a:xfrm>
            <a:off x="983106" y="105097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Opportunity</a:t>
            </a:r>
            <a:endParaRPr sz="3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Responsibility</a:t>
            </a:r>
            <a:endParaRPr b="0" i="0" sz="3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6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Invitation</a:t>
            </a:r>
            <a:endParaRPr sz="1100"/>
          </a:p>
        </p:txBody>
      </p:sp>
      <p:sp>
        <p:nvSpPr>
          <p:cNvPr id="154" name="Google Shape;154;p36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GB" sz="4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“I’d love you to join me as my guest at BNI next week while I’m presenting.”</a:t>
            </a:r>
            <a:endParaRPr b="0" i="1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7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Text Invitation</a:t>
            </a:r>
            <a:endParaRPr sz="1100"/>
          </a:p>
        </p:txBody>
      </p:sp>
      <p:sp>
        <p:nvSpPr>
          <p:cNvPr id="160" name="Google Shape;160;p37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GB" sz="4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“Can I save you a seat?.”</a:t>
            </a:r>
            <a:endParaRPr b="0" i="1" sz="4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8"/>
          <p:cNvSpPr/>
          <p:nvPr/>
        </p:nvSpPr>
        <p:spPr>
          <a:xfrm>
            <a:off x="393345" y="203219"/>
            <a:ext cx="8337000" cy="624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Personal Invitation</a:t>
            </a:r>
            <a:endParaRPr sz="1100"/>
          </a:p>
        </p:txBody>
      </p:sp>
      <p:sp>
        <p:nvSpPr>
          <p:cNvPr id="166" name="Google Shape;166;p38"/>
          <p:cNvSpPr/>
          <p:nvPr/>
        </p:nvSpPr>
        <p:spPr>
          <a:xfrm>
            <a:off x="983156" y="1043521"/>
            <a:ext cx="71778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most powerful invitation: </a:t>
            </a: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</a:endParaRPr>
          </a:p>
          <a:p>
            <a:pPr indent="-438150" lvl="0" marL="1435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GB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Phone Call </a:t>
            </a:r>
            <a:endParaRPr sz="2700"/>
          </a:p>
          <a:p>
            <a:pPr indent="-438150" lvl="0" marL="1435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GB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Coffee meeting </a:t>
            </a:r>
            <a:endParaRPr sz="2700"/>
          </a:p>
          <a:p>
            <a:pPr indent="-438150" lvl="0" marL="1435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GB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Existing conversation</a:t>
            </a:r>
            <a:endParaRPr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